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3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B6FAB6-B378-40AD-92C5-6915F617E7A9}" type="datetimeFigureOut">
              <a:rPr lang="ru-RU" smtClean="0"/>
              <a:pPr/>
              <a:t>16.04.2016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E4BE9-582F-455F-A4E6-C7D36D28343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6FAB6-B378-40AD-92C5-6915F617E7A9}" type="datetimeFigureOut">
              <a:rPr lang="ru-RU" smtClean="0"/>
              <a:pPr/>
              <a:t>16.04.2016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E4BE9-582F-455F-A4E6-C7D36D28343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Рисунок2"/>
          <p:cNvPicPr>
            <a:picLocks noGrp="1" noChangeAspect="1" noChangeArrowheads="1"/>
          </p:cNvPicPr>
          <p:nvPr>
            <p:ph type="body" idx="4294967295"/>
          </p:nvPr>
        </p:nvPicPr>
        <p:blipFill>
          <a:blip r:embed="rId2" cstate="print"/>
          <a:srcRect l="1869" b="9195"/>
          <a:stretch>
            <a:fillRect/>
          </a:stretch>
        </p:blipFill>
        <p:spPr>
          <a:xfrm>
            <a:off x="0" y="0"/>
            <a:ext cx="9144000" cy="6858000"/>
          </a:xfrm>
          <a:noFill/>
          <a:ln/>
        </p:spPr>
      </p:pic>
      <p:pic>
        <p:nvPicPr>
          <p:cNvPr id="34820" name="Picture 4" descr="4347c9a3cc2cd18ae948f9e5a9a0e1b0"/>
          <p:cNvPicPr>
            <a:picLocks noChangeAspect="1" noChangeArrowheads="1" noCrop="1"/>
          </p:cNvPicPr>
          <p:nvPr/>
        </p:nvPicPr>
        <p:blipFill>
          <a:blip r:embed="rId3" cstate="print"/>
          <a:srcRect/>
          <a:stretch>
            <a:fillRect/>
          </a:stretch>
        </p:blipFill>
        <p:spPr bwMode="auto">
          <a:xfrm rot="5313816" flipH="1">
            <a:off x="-377031" y="3842544"/>
            <a:ext cx="3057525" cy="1655763"/>
          </a:xfrm>
          <a:prstGeom prst="rect">
            <a:avLst/>
          </a:prstGeom>
          <a:noFill/>
          <a:ln w="9525">
            <a:noFill/>
            <a:miter lim="800000"/>
            <a:headEnd/>
            <a:tailEnd/>
          </a:ln>
        </p:spPr>
      </p:pic>
      <p:pic>
        <p:nvPicPr>
          <p:cNvPr id="34821" name="Picture 4" descr="4347c9a3cc2cd18ae948f9e5a9a0e1b0"/>
          <p:cNvPicPr>
            <a:picLocks noChangeAspect="1" noChangeArrowheads="1" noCrop="1"/>
          </p:cNvPicPr>
          <p:nvPr/>
        </p:nvPicPr>
        <p:blipFill>
          <a:blip r:embed="rId3" cstate="print"/>
          <a:srcRect/>
          <a:stretch>
            <a:fillRect/>
          </a:stretch>
        </p:blipFill>
        <p:spPr bwMode="auto">
          <a:xfrm rot="17247976" flipH="1">
            <a:off x="6156325" y="998537"/>
            <a:ext cx="2987675" cy="1600200"/>
          </a:xfrm>
          <a:prstGeom prst="rect">
            <a:avLst/>
          </a:prstGeom>
          <a:noFill/>
          <a:ln w="9525">
            <a:noFill/>
            <a:miter lim="800000"/>
            <a:headEnd/>
            <a:tailEnd/>
          </a:ln>
        </p:spPr>
      </p:pic>
      <p:sp>
        <p:nvSpPr>
          <p:cNvPr id="34826" name="Text Box 10"/>
          <p:cNvSpPr txBox="1">
            <a:spLocks noChangeArrowheads="1"/>
          </p:cNvSpPr>
          <p:nvPr/>
        </p:nvSpPr>
        <p:spPr bwMode="auto">
          <a:xfrm>
            <a:off x="1258888" y="2133600"/>
            <a:ext cx="6121400" cy="338554"/>
          </a:xfrm>
          <a:prstGeom prst="rect">
            <a:avLst/>
          </a:prstGeom>
          <a:noFill/>
          <a:ln w="9525">
            <a:noFill/>
            <a:miter lim="800000"/>
            <a:headEnd/>
            <a:tailEnd/>
          </a:ln>
          <a:effectLst/>
        </p:spPr>
        <p:txBody>
          <a:bodyPr>
            <a:spAutoFit/>
          </a:bodyPr>
          <a:lstStyle/>
          <a:p>
            <a:endParaRPr lang="ru-RU" sz="1600" dirty="0">
              <a:solidFill>
                <a:srgbClr val="FFFF00"/>
              </a:solidFill>
            </a:endParaRPr>
          </a:p>
        </p:txBody>
      </p:sp>
      <p:sp>
        <p:nvSpPr>
          <p:cNvPr id="2" name="Прямоугольник 1"/>
          <p:cNvSpPr/>
          <p:nvPr/>
        </p:nvSpPr>
        <p:spPr>
          <a:xfrm>
            <a:off x="506696" y="2059561"/>
            <a:ext cx="8355044" cy="212365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Тема: «Социально-нравственное </a:t>
            </a:r>
          </a:p>
          <a:p>
            <a:pPr algn="ct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a:t>
            </a:r>
            <a:r>
              <a:rPr lang="ru-RU"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оспитание </a:t>
            </a: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детей</a:t>
            </a:r>
          </a:p>
          <a:p>
            <a:pPr algn="ct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на «Утреннем сборе»</a:t>
            </a:r>
            <a:endParaRPr lang="ru-RU"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Прямоугольник 3"/>
          <p:cNvSpPr/>
          <p:nvPr/>
        </p:nvSpPr>
        <p:spPr>
          <a:xfrm>
            <a:off x="4077137" y="4797152"/>
            <a:ext cx="4722896" cy="646331"/>
          </a:xfrm>
          <a:prstGeom prst="rect">
            <a:avLst/>
          </a:prstGeom>
          <a:noFill/>
        </p:spPr>
        <p:txBody>
          <a:bodyPr wrap="none" lIns="91440" tIns="45720" rIns="91440" bIns="45720">
            <a:spAutoFit/>
          </a:bodyPr>
          <a:lstStyle/>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Воспитатель Усик Н. И.</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1455568" y="548680"/>
            <a:ext cx="5953938" cy="954107"/>
          </a:xfrm>
          <a:prstGeom prst="rect">
            <a:avLst/>
          </a:prstGeom>
          <a:noFill/>
        </p:spPr>
        <p:txBody>
          <a:bodyPr wrap="none" lIns="91440" tIns="45720" rIns="91440" bIns="45720">
            <a:spAutoFit/>
          </a:bodyPr>
          <a:lstStyle/>
          <a:p>
            <a:pPr algn="ctr"/>
            <a:r>
              <a:rPr lang="ru-RU"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СП детский сад «Золотой петушок»</a:t>
            </a:r>
          </a:p>
          <a:p>
            <a:pPr algn="ctr"/>
            <a:r>
              <a:rPr lang="ru-RU"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ГБОУ СОШ №2 </a:t>
            </a:r>
            <a:r>
              <a:rPr lang="ru-RU" sz="28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п.г.т</a:t>
            </a:r>
            <a:r>
              <a:rPr lang="ru-RU"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28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Усть-Кинельский</a:t>
            </a:r>
            <a:endParaRPr lang="ru-RU"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195696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dirty="0" smtClean="0"/>
              <a:t>Игра-разминка</a:t>
            </a:r>
            <a:br>
              <a:rPr lang="ru-RU" dirty="0" smtClean="0"/>
            </a:br>
            <a:r>
              <a:rPr lang="ru-RU" dirty="0" smtClean="0"/>
              <a:t>(</a:t>
            </a:r>
            <a:r>
              <a:rPr lang="ru-RU" dirty="0" err="1"/>
              <a:t>п</a:t>
            </a:r>
            <a:r>
              <a:rPr lang="ru-RU" dirty="0" err="1" smtClean="0"/>
              <a:t>сихогимнастика</a:t>
            </a:r>
            <a:r>
              <a:rPr lang="ru-RU" dirty="0" smtClean="0"/>
              <a:t> М. Чистяковой</a:t>
            </a:r>
            <a:endParaRPr lang="ru-RU" dirty="0"/>
          </a:p>
        </p:txBody>
      </p:sp>
      <p:pic>
        <p:nvPicPr>
          <p:cNvPr id="4" name="Содержимое 3" descr="DSC04240.JPG"/>
          <p:cNvPicPr>
            <a:picLocks noGrp="1" noChangeAspect="1"/>
          </p:cNvPicPr>
          <p:nvPr>
            <p:ph idx="1"/>
          </p:nvPr>
        </p:nvPicPr>
        <p:blipFill>
          <a:blip r:embed="rId3" cstate="print"/>
          <a:stretch>
            <a:fillRect/>
          </a:stretch>
        </p:blipFill>
        <p:spPr>
          <a:xfrm>
            <a:off x="2843808" y="1412776"/>
            <a:ext cx="3308185" cy="2481139"/>
          </a:xfrm>
        </p:spPr>
      </p:pic>
      <p:pic>
        <p:nvPicPr>
          <p:cNvPr id="5" name="Рисунок 4" descr="DSC04242.JPG"/>
          <p:cNvPicPr>
            <a:picLocks noChangeAspect="1"/>
          </p:cNvPicPr>
          <p:nvPr/>
        </p:nvPicPr>
        <p:blipFill>
          <a:blip r:embed="rId4" cstate="print"/>
          <a:stretch>
            <a:fillRect/>
          </a:stretch>
        </p:blipFill>
        <p:spPr>
          <a:xfrm>
            <a:off x="251520" y="3789040"/>
            <a:ext cx="3851920" cy="2888940"/>
          </a:xfrm>
          <a:prstGeom prst="rect">
            <a:avLst/>
          </a:prstGeom>
        </p:spPr>
      </p:pic>
      <p:pic>
        <p:nvPicPr>
          <p:cNvPr id="6" name="Рисунок 5" descr="DSC04243.JPG"/>
          <p:cNvPicPr>
            <a:picLocks noChangeAspect="1"/>
          </p:cNvPicPr>
          <p:nvPr/>
        </p:nvPicPr>
        <p:blipFill>
          <a:blip r:embed="rId5" cstate="print"/>
          <a:stretch>
            <a:fillRect/>
          </a:stretch>
        </p:blipFill>
        <p:spPr>
          <a:xfrm>
            <a:off x="4932040" y="3789040"/>
            <a:ext cx="3923927" cy="29429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0"/>
            <a:ext cx="8229600" cy="1143000"/>
          </a:xfrm>
        </p:spPr>
        <p:txBody>
          <a:bodyPr/>
          <a:lstStyle/>
          <a:p>
            <a:r>
              <a:rPr lang="ru-RU" dirty="0" smtClean="0"/>
              <a:t>Основное содержание</a:t>
            </a:r>
            <a:endParaRPr lang="ru-RU" dirty="0"/>
          </a:p>
        </p:txBody>
      </p:sp>
      <p:sp>
        <p:nvSpPr>
          <p:cNvPr id="3" name="Содержимое 2"/>
          <p:cNvSpPr>
            <a:spLocks noGrp="1"/>
          </p:cNvSpPr>
          <p:nvPr>
            <p:ph idx="1"/>
          </p:nvPr>
        </p:nvSpPr>
        <p:spPr>
          <a:xfrm>
            <a:off x="539552" y="1052736"/>
            <a:ext cx="8229600" cy="4741987"/>
          </a:xfrm>
        </p:spPr>
        <p:txBody>
          <a:bodyPr>
            <a:normAutofit/>
          </a:bodyPr>
          <a:lstStyle/>
          <a:p>
            <a:r>
              <a:rPr lang="ru-RU" sz="2800" dirty="0" smtClean="0"/>
              <a:t>Чтение поучительных историй, сказок, басен, пословиц и поговорок о качествах людей</a:t>
            </a:r>
          </a:p>
          <a:p>
            <a:endParaRPr lang="ru-RU" sz="2000" dirty="0"/>
          </a:p>
        </p:txBody>
      </p:sp>
      <p:pic>
        <p:nvPicPr>
          <p:cNvPr id="5" name="Рисунок 4" descr="DSC04234.JPG"/>
          <p:cNvPicPr>
            <a:picLocks noChangeAspect="1"/>
          </p:cNvPicPr>
          <p:nvPr/>
        </p:nvPicPr>
        <p:blipFill>
          <a:blip r:embed="rId3" cstate="print"/>
          <a:stretch>
            <a:fillRect/>
          </a:stretch>
        </p:blipFill>
        <p:spPr>
          <a:xfrm>
            <a:off x="1547664" y="1988840"/>
            <a:ext cx="5760640" cy="43204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Правила поведения в группе</a:t>
            </a:r>
            <a:endParaRPr lang="ru-RU" dirty="0"/>
          </a:p>
        </p:txBody>
      </p:sp>
      <p:pic>
        <p:nvPicPr>
          <p:cNvPr id="4" name="Содержимое 3" descr="сад-1.jpg"/>
          <p:cNvPicPr>
            <a:picLocks noGrp="1" noChangeAspect="1"/>
          </p:cNvPicPr>
          <p:nvPr>
            <p:ph idx="1"/>
          </p:nvPr>
        </p:nvPicPr>
        <p:blipFill>
          <a:blip r:embed="rId3" cstate="print"/>
          <a:stretch>
            <a:fillRect/>
          </a:stretch>
        </p:blipFill>
        <p:spPr>
          <a:xfrm>
            <a:off x="539552" y="1556792"/>
            <a:ext cx="3960440" cy="2880557"/>
          </a:xfrm>
        </p:spPr>
      </p:pic>
      <p:pic>
        <p:nvPicPr>
          <p:cNvPr id="5" name="Рисунок 4" descr="сад-2.jpg"/>
          <p:cNvPicPr>
            <a:picLocks noChangeAspect="1"/>
          </p:cNvPicPr>
          <p:nvPr/>
        </p:nvPicPr>
        <p:blipFill>
          <a:blip r:embed="rId4" cstate="print"/>
          <a:stretch>
            <a:fillRect/>
          </a:stretch>
        </p:blipFill>
        <p:spPr>
          <a:xfrm>
            <a:off x="4716016" y="3140968"/>
            <a:ext cx="3968660" cy="28045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8.jpg"/>
          <p:cNvPicPr>
            <a:picLocks noChangeAspect="1"/>
          </p:cNvPicPr>
          <p:nvPr/>
        </p:nvPicPr>
        <p:blipFill>
          <a:blip r:embed="rId2" cstate="print"/>
          <a:stretch>
            <a:fillRect/>
          </a:stretch>
        </p:blipFill>
        <p:spPr>
          <a:xfrm>
            <a:off x="-1" y="0"/>
            <a:ext cx="9144001" cy="6858000"/>
          </a:xfrm>
          <a:prstGeom prst="rect">
            <a:avLst/>
          </a:prstGeom>
        </p:spPr>
      </p:pic>
      <p:pic>
        <p:nvPicPr>
          <p:cNvPr id="6" name="Рисунок 5" descr="DSC04228.JPG"/>
          <p:cNvPicPr>
            <a:picLocks noChangeAspect="1"/>
          </p:cNvPicPr>
          <p:nvPr/>
        </p:nvPicPr>
        <p:blipFill>
          <a:blip r:embed="rId3" cstate="print"/>
          <a:stretch>
            <a:fillRect/>
          </a:stretch>
        </p:blipFill>
        <p:spPr>
          <a:xfrm>
            <a:off x="2771800" y="4103694"/>
            <a:ext cx="3384376" cy="2538282"/>
          </a:xfrm>
          <a:prstGeom prst="rect">
            <a:avLst/>
          </a:prstGeom>
        </p:spPr>
      </p:pic>
      <p:sp>
        <p:nvSpPr>
          <p:cNvPr id="2" name="Заголовок 1"/>
          <p:cNvSpPr>
            <a:spLocks noGrp="1"/>
          </p:cNvSpPr>
          <p:nvPr>
            <p:ph type="title"/>
          </p:nvPr>
        </p:nvSpPr>
        <p:spPr/>
        <p:txBody>
          <a:bodyPr>
            <a:noAutofit/>
          </a:bodyPr>
          <a:lstStyle/>
          <a:p>
            <a:r>
              <a:rPr lang="ru-RU" sz="2800" dirty="0" smtClean="0"/>
              <a:t>Упражнения: «Чем мы отличаемся друг от друга»,</a:t>
            </a:r>
            <a:br>
              <a:rPr lang="ru-RU" sz="2800" dirty="0" smtClean="0"/>
            </a:br>
            <a:r>
              <a:rPr lang="ru-RU" sz="2800" dirty="0" smtClean="0"/>
              <a:t>«Чем мы похожи»,</a:t>
            </a:r>
            <a:br>
              <a:rPr lang="ru-RU" sz="2800" dirty="0" smtClean="0"/>
            </a:br>
            <a:r>
              <a:rPr lang="ru-RU" sz="2800" dirty="0" smtClean="0"/>
              <a:t>«Ласковое имя»</a:t>
            </a:r>
            <a:endParaRPr lang="ru-RU" sz="2800" dirty="0"/>
          </a:p>
        </p:txBody>
      </p:sp>
      <p:pic>
        <p:nvPicPr>
          <p:cNvPr id="4" name="Содержимое 3" descr="DSC04225.JPG"/>
          <p:cNvPicPr>
            <a:picLocks noGrp="1" noChangeAspect="1"/>
          </p:cNvPicPr>
          <p:nvPr>
            <p:ph idx="1"/>
          </p:nvPr>
        </p:nvPicPr>
        <p:blipFill>
          <a:blip r:embed="rId4" cstate="print"/>
          <a:stretch>
            <a:fillRect/>
          </a:stretch>
        </p:blipFill>
        <p:spPr>
          <a:xfrm>
            <a:off x="179512" y="1412776"/>
            <a:ext cx="3809396" cy="2857047"/>
          </a:xfrm>
        </p:spPr>
      </p:pic>
      <p:pic>
        <p:nvPicPr>
          <p:cNvPr id="5" name="Рисунок 4" descr="DSC04227.JPG"/>
          <p:cNvPicPr>
            <a:picLocks noChangeAspect="1"/>
          </p:cNvPicPr>
          <p:nvPr/>
        </p:nvPicPr>
        <p:blipFill>
          <a:blip r:embed="rId5" cstate="print"/>
          <a:stretch>
            <a:fillRect/>
          </a:stretch>
        </p:blipFill>
        <p:spPr>
          <a:xfrm>
            <a:off x="5148064" y="1484784"/>
            <a:ext cx="3672408" cy="27543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8.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DSC04222.JPG"/>
          <p:cNvPicPr>
            <a:picLocks noChangeAspect="1"/>
          </p:cNvPicPr>
          <p:nvPr/>
        </p:nvPicPr>
        <p:blipFill>
          <a:blip r:embed="rId3" cstate="print"/>
          <a:stretch>
            <a:fillRect/>
          </a:stretch>
        </p:blipFill>
        <p:spPr>
          <a:xfrm>
            <a:off x="4139952" y="3068960"/>
            <a:ext cx="4788024" cy="3591018"/>
          </a:xfrm>
          <a:prstGeom prst="rect">
            <a:avLst/>
          </a:prstGeom>
        </p:spPr>
      </p:pic>
      <p:sp>
        <p:nvSpPr>
          <p:cNvPr id="2" name="Заголовок 1"/>
          <p:cNvSpPr>
            <a:spLocks noGrp="1"/>
          </p:cNvSpPr>
          <p:nvPr>
            <p:ph type="title"/>
          </p:nvPr>
        </p:nvSpPr>
        <p:spPr/>
        <p:txBody>
          <a:bodyPr>
            <a:normAutofit/>
          </a:bodyPr>
          <a:lstStyle/>
          <a:p>
            <a:r>
              <a:rPr lang="ru-RU" sz="2800" dirty="0" smtClean="0"/>
              <a:t>Мозговой штурм</a:t>
            </a:r>
            <a:br>
              <a:rPr lang="ru-RU" sz="2800" dirty="0" smtClean="0"/>
            </a:br>
            <a:r>
              <a:rPr lang="ru-RU" sz="2800" dirty="0" smtClean="0"/>
              <a:t> «Почему нельзя обзывать людей?»</a:t>
            </a:r>
            <a:endParaRPr lang="ru-RU" sz="2800" dirty="0"/>
          </a:p>
        </p:txBody>
      </p:sp>
      <p:pic>
        <p:nvPicPr>
          <p:cNvPr id="4" name="Содержимое 3" descr="DSC04219.JPG"/>
          <p:cNvPicPr>
            <a:picLocks noGrp="1" noChangeAspect="1"/>
          </p:cNvPicPr>
          <p:nvPr>
            <p:ph idx="1"/>
          </p:nvPr>
        </p:nvPicPr>
        <p:blipFill>
          <a:blip r:embed="rId4" cstate="print"/>
          <a:stretch>
            <a:fillRect/>
          </a:stretch>
        </p:blipFill>
        <p:spPr>
          <a:xfrm>
            <a:off x="179512" y="1268760"/>
            <a:ext cx="4313453" cy="323509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2800" dirty="0" smtClean="0"/>
              <a:t>Игры: «</a:t>
            </a:r>
            <a:r>
              <a:rPr lang="ru-RU" sz="2800" dirty="0" err="1" smtClean="0"/>
              <a:t>Заяц-Хваста</a:t>
            </a:r>
            <a:r>
              <a:rPr lang="ru-RU" sz="2800" dirty="0" smtClean="0"/>
              <a:t>», «Карлики-великаны», </a:t>
            </a:r>
            <a:br>
              <a:rPr lang="ru-RU" sz="2800" dirty="0" smtClean="0"/>
            </a:br>
            <a:r>
              <a:rPr lang="ru-RU" sz="2800" dirty="0" smtClean="0"/>
              <a:t>«Хитрая лиса», «</a:t>
            </a:r>
            <a:r>
              <a:rPr lang="ru-RU" sz="2800" dirty="0" err="1" smtClean="0"/>
              <a:t>Несмеянцы</a:t>
            </a:r>
            <a:r>
              <a:rPr lang="ru-RU" sz="2800" dirty="0" smtClean="0"/>
              <a:t>» и «Клоуны»</a:t>
            </a:r>
            <a:endParaRPr lang="ru-RU" sz="2800" dirty="0"/>
          </a:p>
        </p:txBody>
      </p:sp>
      <p:pic>
        <p:nvPicPr>
          <p:cNvPr id="5" name="Рисунок 4" descr="DSC04217.JPG"/>
          <p:cNvPicPr>
            <a:picLocks noChangeAspect="1"/>
          </p:cNvPicPr>
          <p:nvPr/>
        </p:nvPicPr>
        <p:blipFill>
          <a:blip r:embed="rId3" cstate="print"/>
          <a:stretch>
            <a:fillRect/>
          </a:stretch>
        </p:blipFill>
        <p:spPr>
          <a:xfrm>
            <a:off x="971600" y="1340768"/>
            <a:ext cx="7164288" cy="53732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8.jpg"/>
          <p:cNvPicPr>
            <a:picLocks noChangeAspect="1"/>
          </p:cNvPicPr>
          <p:nvPr/>
        </p:nvPicPr>
        <p:blipFill>
          <a:blip r:embed="rId2" cstate="print"/>
          <a:stretch>
            <a:fillRect/>
          </a:stretch>
        </p:blipFill>
        <p:spPr>
          <a:xfrm>
            <a:off x="0" y="0"/>
            <a:ext cx="9144000" cy="6858000"/>
          </a:xfrm>
          <a:prstGeom prst="rect">
            <a:avLst/>
          </a:prstGeom>
        </p:spPr>
      </p:pic>
      <p:pic>
        <p:nvPicPr>
          <p:cNvPr id="6" name="Рисунок 5" descr="DSC04237.JPG"/>
          <p:cNvPicPr>
            <a:picLocks noChangeAspect="1"/>
          </p:cNvPicPr>
          <p:nvPr/>
        </p:nvPicPr>
        <p:blipFill>
          <a:blip r:embed="rId3" cstate="print"/>
          <a:stretch>
            <a:fillRect/>
          </a:stretch>
        </p:blipFill>
        <p:spPr>
          <a:xfrm>
            <a:off x="2411760" y="4049688"/>
            <a:ext cx="3744416" cy="2808312"/>
          </a:xfrm>
          <a:prstGeom prst="rect">
            <a:avLst/>
          </a:prstGeom>
        </p:spPr>
      </p:pic>
      <p:sp>
        <p:nvSpPr>
          <p:cNvPr id="2" name="Заголовок 1"/>
          <p:cNvSpPr>
            <a:spLocks noGrp="1"/>
          </p:cNvSpPr>
          <p:nvPr>
            <p:ph type="title"/>
          </p:nvPr>
        </p:nvSpPr>
        <p:spPr/>
        <p:txBody>
          <a:bodyPr>
            <a:normAutofit/>
          </a:bodyPr>
          <a:lstStyle/>
          <a:p>
            <a:r>
              <a:rPr lang="ru-RU" sz="2800" dirty="0" smtClean="0"/>
              <a:t>Упражнение </a:t>
            </a:r>
            <a:br>
              <a:rPr lang="ru-RU" sz="2800" dirty="0" smtClean="0"/>
            </a:br>
            <a:r>
              <a:rPr lang="ru-RU" sz="2800" dirty="0" smtClean="0"/>
              <a:t>«Фигура грусти, радости, злости -  замри!»</a:t>
            </a:r>
            <a:endParaRPr lang="ru-RU" sz="2800" dirty="0"/>
          </a:p>
        </p:txBody>
      </p:sp>
      <p:pic>
        <p:nvPicPr>
          <p:cNvPr id="4" name="Содержимое 3" descr="DSC04235.JPG"/>
          <p:cNvPicPr>
            <a:picLocks noGrp="1" noChangeAspect="1"/>
          </p:cNvPicPr>
          <p:nvPr>
            <p:ph idx="1"/>
          </p:nvPr>
        </p:nvPicPr>
        <p:blipFill>
          <a:blip r:embed="rId4" cstate="print"/>
          <a:stretch>
            <a:fillRect/>
          </a:stretch>
        </p:blipFill>
        <p:spPr>
          <a:xfrm>
            <a:off x="323528" y="1196752"/>
            <a:ext cx="4076270" cy="3057203"/>
          </a:xfrm>
        </p:spPr>
      </p:pic>
      <p:pic>
        <p:nvPicPr>
          <p:cNvPr id="5" name="Рисунок 4" descr="DSC04236.JPG"/>
          <p:cNvPicPr>
            <a:picLocks noChangeAspect="1"/>
          </p:cNvPicPr>
          <p:nvPr/>
        </p:nvPicPr>
        <p:blipFill>
          <a:blip r:embed="rId5" cstate="print"/>
          <a:stretch>
            <a:fillRect/>
          </a:stretch>
        </p:blipFill>
        <p:spPr>
          <a:xfrm>
            <a:off x="4716016" y="1196752"/>
            <a:ext cx="4067944" cy="30509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r>
              <a:rPr lang="ru-RU" sz="2800" dirty="0" smtClean="0"/>
              <a:t>Беседы и дискуссии: «Как справиться с грустью, злостью, тревогой, завистью?», «Как развеселить самого себя?», «Что можно сделать, чтобы победить страх?»</a:t>
            </a:r>
            <a:endParaRPr lang="ru-RU" sz="2800" dirty="0"/>
          </a:p>
        </p:txBody>
      </p:sp>
      <p:pic>
        <p:nvPicPr>
          <p:cNvPr id="4" name="Содержимое 3" descr="DSC04224.JPG"/>
          <p:cNvPicPr>
            <a:picLocks noGrp="1" noChangeAspect="1"/>
          </p:cNvPicPr>
          <p:nvPr>
            <p:ph idx="1"/>
          </p:nvPr>
        </p:nvPicPr>
        <p:blipFill>
          <a:blip r:embed="rId3" cstate="print"/>
          <a:stretch>
            <a:fillRect/>
          </a:stretch>
        </p:blipFill>
        <p:spPr>
          <a:xfrm>
            <a:off x="1547664" y="1700808"/>
            <a:ext cx="6034617"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sz="3100" dirty="0" smtClean="0"/>
              <a:t>Игры: «Магазин», «Попроси», «Поблагодари», </a:t>
            </a:r>
            <a:br>
              <a:rPr lang="ru-RU" sz="3100" dirty="0" smtClean="0"/>
            </a:br>
            <a:r>
              <a:rPr lang="ru-RU" sz="3100" dirty="0" smtClean="0"/>
              <a:t>«Сделай комплимент»</a:t>
            </a:r>
            <a:r>
              <a:rPr lang="ru-RU" sz="2800" dirty="0" smtClean="0"/>
              <a:t/>
            </a:r>
            <a:br>
              <a:rPr lang="ru-RU" sz="2800" dirty="0" smtClean="0"/>
            </a:br>
            <a:endParaRPr lang="ru-RU" sz="2800" dirty="0"/>
          </a:p>
        </p:txBody>
      </p:sp>
      <p:pic>
        <p:nvPicPr>
          <p:cNvPr id="4" name="Содержимое 3" descr="DSC04218.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dirty="0" smtClean="0"/>
              <a:t>Рефлексия сбора ( беседы )</a:t>
            </a:r>
            <a:endParaRPr lang="ru-RU" dirty="0"/>
          </a:p>
        </p:txBody>
      </p:sp>
      <p:sp>
        <p:nvSpPr>
          <p:cNvPr id="3" name="Содержимое 2"/>
          <p:cNvSpPr>
            <a:spLocks noGrp="1"/>
          </p:cNvSpPr>
          <p:nvPr>
            <p:ph idx="1"/>
          </p:nvPr>
        </p:nvSpPr>
        <p:spPr/>
        <p:txBody>
          <a:bodyPr>
            <a:normAutofit/>
          </a:bodyPr>
          <a:lstStyle/>
          <a:p>
            <a:pPr marL="0" indent="0">
              <a:buNone/>
            </a:pPr>
            <a:r>
              <a:rPr lang="ru-RU" sz="2800" dirty="0" smtClean="0"/>
              <a:t>Две оценки:</a:t>
            </a:r>
          </a:p>
          <a:p>
            <a:pPr marL="0" indent="0">
              <a:buNone/>
            </a:pPr>
            <a:r>
              <a:rPr lang="ru-RU" sz="2800" dirty="0" smtClean="0"/>
              <a:t>- эмоциональная ( понравилось- не понравилось, было хорошо – было плохо и почему); </a:t>
            </a:r>
          </a:p>
          <a:p>
            <a:pPr marL="0" indent="0">
              <a:buNone/>
            </a:pPr>
            <a:r>
              <a:rPr lang="ru-RU" sz="2800" dirty="0" smtClean="0"/>
              <a:t> - смысловая (почему это важно, зачем мы это делали).</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611560" y="260648"/>
            <a:ext cx="7772400" cy="1080120"/>
          </a:xfrm>
        </p:spPr>
        <p:txBody>
          <a:bodyPr/>
          <a:lstStyle/>
          <a:p>
            <a:r>
              <a:rPr lang="ru-RU" dirty="0" smtClean="0"/>
              <a:t>ФГОС</a:t>
            </a:r>
            <a:endParaRPr lang="ru-RU" dirty="0"/>
          </a:p>
        </p:txBody>
      </p:sp>
      <p:sp>
        <p:nvSpPr>
          <p:cNvPr id="3" name="Подзаголовок 2"/>
          <p:cNvSpPr>
            <a:spLocks noGrp="1"/>
          </p:cNvSpPr>
          <p:nvPr>
            <p:ph type="subTitle" idx="1"/>
          </p:nvPr>
        </p:nvSpPr>
        <p:spPr>
          <a:xfrm>
            <a:off x="755576" y="1196752"/>
            <a:ext cx="7560840" cy="4896544"/>
          </a:xfrm>
        </p:spPr>
        <p:txBody>
          <a:bodyPr>
            <a:normAutofit fontScale="55000" lnSpcReduction="20000"/>
          </a:bodyPr>
          <a:lstStyle/>
          <a:p>
            <a:r>
              <a:rPr lang="ru-RU" sz="5100" dirty="0">
                <a:solidFill>
                  <a:schemeClr val="tx1"/>
                </a:solidFill>
              </a:rPr>
              <a:t>В Федеральных государственных образовательных стандартах дошкольного образования обозначены </a:t>
            </a:r>
            <a:r>
              <a:rPr lang="ru-RU" sz="5100" b="1" dirty="0">
                <a:solidFill>
                  <a:schemeClr val="tx1"/>
                </a:solidFill>
              </a:rPr>
              <a:t>целевые ориентиры на этапе завершения дошкольного образования</a:t>
            </a:r>
            <a:r>
              <a:rPr lang="ru-RU" sz="5100" dirty="0">
                <a:solidFill>
                  <a:schemeClr val="tx1"/>
                </a:solidFill>
              </a:rPr>
              <a:t>.  В области социально-коммуникативного развития предполагается, что «ребенок активно взаимодействует со сверстниками и взрослыми, участвует в совместных играх, способен договариваться, учитывать интересы и чувства других;  сопереживать неудачам и радоваться успехам других, адекватно проявляет свои чувства, в том числе чувство веры в себя, старается разрешать конфликты».</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Ритуал окончания сбора</a:t>
            </a:r>
            <a:endParaRPr lang="ru-RU" dirty="0"/>
          </a:p>
        </p:txBody>
      </p:sp>
      <p:pic>
        <p:nvPicPr>
          <p:cNvPr id="4" name="Содержимое 3" descr="DSC04229.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Результативность</a:t>
            </a:r>
            <a:endParaRPr lang="ru-RU" dirty="0"/>
          </a:p>
        </p:txBody>
      </p:sp>
      <p:sp>
        <p:nvSpPr>
          <p:cNvPr id="3" name="Содержимое 2"/>
          <p:cNvSpPr>
            <a:spLocks noGrp="1"/>
          </p:cNvSpPr>
          <p:nvPr>
            <p:ph idx="1"/>
          </p:nvPr>
        </p:nvSpPr>
        <p:spPr/>
        <p:txBody>
          <a:bodyPr>
            <a:normAutofit/>
          </a:bodyPr>
          <a:lstStyle/>
          <a:p>
            <a:pPr marL="0" indent="0">
              <a:buNone/>
            </a:pPr>
            <a:r>
              <a:rPr lang="ru-RU" sz="2800" dirty="0" smtClean="0"/>
              <a:t>      В результате работы по формированию социально-нравственных качеств на «Утреннем сборе» у детей развиваются навыки общения и формируется готовность к совместной со сверстниками деятельности.</a:t>
            </a:r>
            <a:endParaRPr lang="ru-RU"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26 m m_0"/>
          <p:cNvPicPr>
            <a:picLocks noChangeAspect="1" noChangeArrowheads="1"/>
          </p:cNvPicPr>
          <p:nvPr/>
        </p:nvPicPr>
        <p:blipFill>
          <a:blip r:embed="rId2" cstate="print">
            <a:lum bright="30000" contrast="6000"/>
            <a:extLst>
              <a:ext uri="{28A0092B-C50C-407E-A947-70E740481C1C}">
                <a14:useLocalDpi xmlns:a14="http://schemas.microsoft.com/office/drawing/2010/main" xmlns="" val="0"/>
              </a:ext>
            </a:extLst>
          </a:blip>
          <a:srcRect/>
          <a:stretch>
            <a:fillRect/>
          </a:stretch>
        </p:blipFill>
        <p:spPr bwMode="auto">
          <a:xfrm>
            <a:off x="-66675"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WordArt 3"/>
          <p:cNvSpPr>
            <a:spLocks noChangeArrowheads="1" noChangeShapeType="1" noTextEdit="1"/>
          </p:cNvSpPr>
          <p:nvPr/>
        </p:nvSpPr>
        <p:spPr bwMode="auto">
          <a:xfrm>
            <a:off x="990600" y="1981200"/>
            <a:ext cx="7239000" cy="1905000"/>
          </a:xfrm>
          <a:prstGeom prst="rect">
            <a:avLst/>
          </a:prstGeom>
        </p:spPr>
        <p:txBody>
          <a:bodyPr wrap="none" fromWordArt="1">
            <a:prstTxWarp prst="textPlain">
              <a:avLst>
                <a:gd name="adj" fmla="val 49630"/>
              </a:avLst>
            </a:prstTxWarp>
          </a:bodyPr>
          <a:lstStyle/>
          <a:p>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cs typeface="Arial" panose="020B0604020202020204" pitchFamily="34" charset="0"/>
              </a:rPr>
              <a:t>Спасибо за внимание!</a:t>
            </a:r>
          </a:p>
        </p:txBody>
      </p:sp>
      <p:sp>
        <p:nvSpPr>
          <p:cNvPr id="35844" name="Rectangle 4"/>
          <p:cNvSpPr>
            <a:spLocks noChangeArrowheads="1"/>
          </p:cNvSpPr>
          <p:nvPr/>
        </p:nvSpPr>
        <p:spPr bwMode="auto">
          <a:xfrm>
            <a:off x="4648200" y="5029200"/>
            <a:ext cx="4038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ru-RU" altLang="ru-RU" sz="1800" b="1">
                <a:solidFill>
                  <a:srgbClr val="000099"/>
                </a:solidFill>
                <a:latin typeface="Arial" panose="020B0604020202020204" pitchFamily="34" charset="0"/>
              </a:rPr>
              <a:t>Телефон</a:t>
            </a:r>
            <a:r>
              <a:rPr lang="ru-RU" altLang="ru-RU" sz="1800">
                <a:solidFill>
                  <a:srgbClr val="000099"/>
                </a:solidFill>
                <a:latin typeface="Arial" panose="020B0604020202020204" pitchFamily="34" charset="0"/>
              </a:rPr>
              <a:t>:  8 (84663) 46-3-56</a:t>
            </a:r>
            <a:endParaRPr lang="en-US" altLang="ru-RU" sz="1800" b="1">
              <a:solidFill>
                <a:srgbClr val="000099"/>
              </a:solidFill>
              <a:latin typeface="Arial" panose="020B0604020202020204" pitchFamily="34" charset="0"/>
            </a:endParaRPr>
          </a:p>
          <a:p>
            <a:pPr>
              <a:spcBef>
                <a:spcPct val="0"/>
              </a:spcBef>
              <a:buClrTx/>
              <a:buSzTx/>
              <a:buFontTx/>
              <a:buNone/>
            </a:pPr>
            <a:r>
              <a:rPr lang="en-US" altLang="ru-RU" sz="1800" b="1">
                <a:solidFill>
                  <a:srgbClr val="000099"/>
                </a:solidFill>
                <a:latin typeface="Arial" panose="020B0604020202020204" pitchFamily="34" charset="0"/>
              </a:rPr>
              <a:t>E-mail</a:t>
            </a:r>
            <a:r>
              <a:rPr lang="en-US" altLang="ru-RU" sz="1800">
                <a:solidFill>
                  <a:srgbClr val="000099"/>
                </a:solidFill>
                <a:latin typeface="Arial" panose="020B0604020202020204" pitchFamily="34" charset="0"/>
              </a:rPr>
              <a:t>:  n4715@yadex.ru</a:t>
            </a:r>
            <a:endParaRPr lang="ru-RU" altLang="ru-RU" sz="1800" b="1">
              <a:solidFill>
                <a:srgbClr val="000099"/>
              </a:solidFill>
              <a:latin typeface="Arial" panose="020B0604020202020204" pitchFamily="34" charset="0"/>
            </a:endParaRPr>
          </a:p>
          <a:p>
            <a:pPr>
              <a:spcBef>
                <a:spcPct val="0"/>
              </a:spcBef>
              <a:buClrTx/>
              <a:buSzTx/>
              <a:buFontTx/>
              <a:buNone/>
            </a:pPr>
            <a:r>
              <a:rPr lang="en-US" altLang="ru-RU" sz="1800" b="1">
                <a:solidFill>
                  <a:srgbClr val="000099"/>
                </a:solidFill>
                <a:latin typeface="Arial" panose="020B0604020202020204" pitchFamily="34" charset="0"/>
              </a:rPr>
              <a:t>C</a:t>
            </a:r>
            <a:r>
              <a:rPr lang="ru-RU" altLang="ru-RU" sz="1800" b="1">
                <a:solidFill>
                  <a:srgbClr val="000099"/>
                </a:solidFill>
                <a:latin typeface="Arial" panose="020B0604020202020204" pitchFamily="34" charset="0"/>
              </a:rPr>
              <a:t>айт</a:t>
            </a:r>
            <a:r>
              <a:rPr lang="ru-RU" altLang="ru-RU" sz="1800">
                <a:solidFill>
                  <a:srgbClr val="000099"/>
                </a:solidFill>
                <a:latin typeface="Arial" panose="020B0604020202020204" pitchFamily="34" charset="0"/>
              </a:rPr>
              <a:t>:  </a:t>
            </a:r>
            <a:r>
              <a:rPr lang="en-US" altLang="ru-RU" sz="2000">
                <a:solidFill>
                  <a:schemeClr val="tx1"/>
                </a:solidFill>
                <a:latin typeface="Arial" panose="020B0604020202020204" pitchFamily="34" charset="0"/>
              </a:rPr>
              <a:t>kinel</a:t>
            </a:r>
            <a:r>
              <a:rPr lang="ru-RU" altLang="ru-RU" sz="2000">
                <a:solidFill>
                  <a:schemeClr val="tx1"/>
                </a:solidFill>
                <a:latin typeface="Arial" panose="020B0604020202020204" pitchFamily="34" charset="0"/>
              </a:rPr>
              <a:t>-</a:t>
            </a:r>
            <a:r>
              <a:rPr lang="en-US" altLang="ru-RU" sz="2000">
                <a:solidFill>
                  <a:schemeClr val="tx1"/>
                </a:solidFill>
                <a:latin typeface="Arial" panose="020B0604020202020204" pitchFamily="34" charset="0"/>
              </a:rPr>
              <a:t>school</a:t>
            </a:r>
            <a:r>
              <a:rPr lang="ru-RU" altLang="ru-RU" sz="2000">
                <a:solidFill>
                  <a:schemeClr val="tx1"/>
                </a:solidFill>
                <a:latin typeface="Arial" panose="020B0604020202020204" pitchFamily="34" charset="0"/>
              </a:rPr>
              <a:t>2.</a:t>
            </a:r>
            <a:r>
              <a:rPr lang="en-US" altLang="ru-RU" sz="2000">
                <a:solidFill>
                  <a:schemeClr val="tx1"/>
                </a:solidFill>
                <a:latin typeface="Arial" panose="020B0604020202020204" pitchFamily="34" charset="0"/>
              </a:rPr>
              <a:t>ru</a:t>
            </a:r>
            <a:endParaRPr lang="ru-RU" altLang="ru-RU" sz="2000">
              <a:solidFill>
                <a:schemeClr val="tx1"/>
              </a:solidFill>
              <a:latin typeface="Arial" panose="020B0604020202020204" pitchFamily="34" charset="0"/>
            </a:endParaRPr>
          </a:p>
        </p:txBody>
      </p:sp>
      <p:pic>
        <p:nvPicPr>
          <p:cNvPr id="35845" name="Picture 4" descr="4347c9a3cc2cd18ae948f9e5a9a0e1b0"/>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403350" y="4652963"/>
            <a:ext cx="2713038"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8676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Характеристика воспитанников</a:t>
            </a:r>
            <a:endParaRPr lang="ru-RU" dirty="0"/>
          </a:p>
        </p:txBody>
      </p:sp>
      <p:sp>
        <p:nvSpPr>
          <p:cNvPr id="3" name="Содержимое 2"/>
          <p:cNvSpPr>
            <a:spLocks noGrp="1"/>
          </p:cNvSpPr>
          <p:nvPr>
            <p:ph idx="1"/>
          </p:nvPr>
        </p:nvSpPr>
        <p:spPr/>
        <p:txBody>
          <a:bodyPr>
            <a:normAutofit fontScale="85000" lnSpcReduction="20000"/>
          </a:bodyPr>
          <a:lstStyle/>
          <a:p>
            <a:pPr marL="0" indent="0">
              <a:buNone/>
            </a:pPr>
            <a:r>
              <a:rPr lang="ru-RU" dirty="0" smtClean="0"/>
              <a:t>     В </a:t>
            </a:r>
            <a:r>
              <a:rPr lang="ru-RU" dirty="0"/>
              <a:t>группе комбинированной направленности, где воспитываются дети с ЗПР, ОНР вместе с расширением познавательной сферы у детей наблюдается сужение сферы эмоциональной. Становится все больше детей, которые испытывают трудности в общении со сверстниками, им сложно выразить свои эмоции, они не могут их контролировать, часто не способны правильно оценить настроение товарища. Часто среди детей возникают конфликты, которые они  не знают, как разрешать. К сожалению, приходится признать, что они  становятся менее отзывчивыми к чувствам других людей.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Проблемное поле</a:t>
            </a:r>
            <a:endParaRPr lang="ru-RU" dirty="0"/>
          </a:p>
        </p:txBody>
      </p:sp>
      <p:sp>
        <p:nvSpPr>
          <p:cNvPr id="3" name="Содержимое 2"/>
          <p:cNvSpPr>
            <a:spLocks noGrp="1"/>
          </p:cNvSpPr>
          <p:nvPr>
            <p:ph idx="1"/>
          </p:nvPr>
        </p:nvSpPr>
        <p:spPr>
          <a:xfrm>
            <a:off x="457200" y="2060848"/>
            <a:ext cx="8229600" cy="4065315"/>
          </a:xfrm>
        </p:spPr>
        <p:txBody>
          <a:bodyPr/>
          <a:lstStyle/>
          <a:p>
            <a:r>
              <a:rPr lang="ru-RU" sz="2800" dirty="0" smtClean="0"/>
              <a:t>Эмоциональная напряженность</a:t>
            </a:r>
          </a:p>
          <a:p>
            <a:r>
              <a:rPr lang="ru-RU" sz="2800" dirty="0" smtClean="0"/>
              <a:t>Конфликтность</a:t>
            </a:r>
          </a:p>
          <a:p>
            <a:r>
              <a:rPr lang="ru-RU" sz="2800" dirty="0" smtClean="0"/>
              <a:t>Расторможенность</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«Утренний сбор»</a:t>
            </a:r>
            <a:endParaRPr lang="ru-RU" dirty="0"/>
          </a:p>
        </p:txBody>
      </p:sp>
      <p:pic>
        <p:nvPicPr>
          <p:cNvPr id="4" name="Содержимое 3" descr="DSC04199.JPG"/>
          <p:cNvPicPr>
            <a:picLocks noGrp="1" noChangeAspect="1"/>
          </p:cNvPicPr>
          <p:nvPr>
            <p:ph idx="1"/>
          </p:nvPr>
        </p:nvPicPr>
        <p:blipFill>
          <a:blip r:embed="rId3" cstate="print"/>
          <a:stretch>
            <a:fillRect/>
          </a:stretch>
        </p:blipFill>
        <p:spPr>
          <a:xfrm>
            <a:off x="539552" y="1412776"/>
            <a:ext cx="4070580" cy="3052935"/>
          </a:xfrm>
        </p:spPr>
      </p:pic>
      <p:pic>
        <p:nvPicPr>
          <p:cNvPr id="5" name="Рисунок 4" descr="DSC04204.JPG"/>
          <p:cNvPicPr>
            <a:picLocks noChangeAspect="1"/>
          </p:cNvPicPr>
          <p:nvPr/>
        </p:nvPicPr>
        <p:blipFill>
          <a:blip r:embed="rId4" cstate="print"/>
          <a:stretch>
            <a:fillRect/>
          </a:stretch>
        </p:blipFill>
        <p:spPr>
          <a:xfrm>
            <a:off x="4644008" y="3573016"/>
            <a:ext cx="3851920" cy="28889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Цель и задачи утреннего сбора</a:t>
            </a:r>
            <a:endParaRPr lang="ru-RU" dirty="0"/>
          </a:p>
        </p:txBody>
      </p:sp>
      <p:sp>
        <p:nvSpPr>
          <p:cNvPr id="3" name="Содержимое 2"/>
          <p:cNvSpPr>
            <a:spLocks noGrp="1"/>
          </p:cNvSpPr>
          <p:nvPr>
            <p:ph idx="1"/>
          </p:nvPr>
        </p:nvSpPr>
        <p:spPr>
          <a:xfrm>
            <a:off x="457200" y="1412776"/>
            <a:ext cx="8229600" cy="4713387"/>
          </a:xfrm>
        </p:spPr>
        <p:txBody>
          <a:bodyPr>
            <a:normAutofit/>
          </a:bodyPr>
          <a:lstStyle/>
          <a:p>
            <a:r>
              <a:rPr lang="ru-RU" sz="2000" b="1" dirty="0" smtClean="0"/>
              <a:t>Цель:</a:t>
            </a:r>
          </a:p>
          <a:p>
            <a:r>
              <a:rPr lang="ru-RU" sz="2000" dirty="0" smtClean="0"/>
              <a:t>Развитие коммуникативной компетентности детей</a:t>
            </a:r>
          </a:p>
          <a:p>
            <a:r>
              <a:rPr lang="ru-RU" sz="2000" b="1" dirty="0" smtClean="0"/>
              <a:t>Задачи:</a:t>
            </a:r>
          </a:p>
          <a:p>
            <a:r>
              <a:rPr lang="ru-RU" sz="2000" dirty="0" smtClean="0"/>
              <a:t>Познакомить детей с нормами и ценностями, принятыми в обществе</a:t>
            </a:r>
          </a:p>
          <a:p>
            <a:r>
              <a:rPr lang="ru-RU" sz="2000" dirty="0" smtClean="0"/>
              <a:t>Способствовать развитию у детей самосознания</a:t>
            </a:r>
          </a:p>
          <a:p>
            <a:r>
              <a:rPr lang="ru-RU" sz="2000" dirty="0" smtClean="0"/>
              <a:t>Развивать навыки общения</a:t>
            </a:r>
          </a:p>
          <a:p>
            <a:r>
              <a:rPr lang="ru-RU" sz="2000" dirty="0" smtClean="0"/>
              <a:t>Формировать у детей готовность к совместной деятельности со сверстниками</a:t>
            </a:r>
          </a:p>
          <a:p>
            <a:r>
              <a:rPr lang="ru-RU" sz="2000" dirty="0" smtClean="0"/>
              <a:t>Способствовать социальному , эмоциональному и интеллектуальному развитию детей</a:t>
            </a:r>
          </a:p>
          <a:p>
            <a:r>
              <a:rPr lang="ru-RU" sz="2000" dirty="0" smtClean="0"/>
              <a:t>Формировать эмоциональную отзывчивость и умение сопереживать другим</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Основные методы и методики</a:t>
            </a:r>
            <a:endParaRPr lang="ru-RU" dirty="0"/>
          </a:p>
        </p:txBody>
      </p:sp>
      <p:sp>
        <p:nvSpPr>
          <p:cNvPr id="3" name="Содержимое 2"/>
          <p:cNvSpPr>
            <a:spLocks noGrp="1"/>
          </p:cNvSpPr>
          <p:nvPr>
            <p:ph idx="1"/>
          </p:nvPr>
        </p:nvSpPr>
        <p:spPr>
          <a:xfrm>
            <a:off x="1475656" y="2060848"/>
            <a:ext cx="7211144" cy="4065315"/>
          </a:xfrm>
        </p:spPr>
        <p:txBody>
          <a:bodyPr>
            <a:normAutofit/>
          </a:bodyPr>
          <a:lstStyle/>
          <a:p>
            <a:r>
              <a:rPr lang="ru-RU" sz="2800" dirty="0" smtClean="0"/>
              <a:t>Игровые</a:t>
            </a:r>
          </a:p>
          <a:p>
            <a:r>
              <a:rPr lang="ru-RU" sz="2800" dirty="0" smtClean="0"/>
              <a:t>Психогимнастика</a:t>
            </a:r>
          </a:p>
          <a:p>
            <a:r>
              <a:rPr lang="ru-RU" sz="2800" dirty="0" smtClean="0"/>
              <a:t>Релаксация</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Структура </a:t>
            </a:r>
            <a:r>
              <a:rPr lang="ru-RU" dirty="0"/>
              <a:t> </a:t>
            </a:r>
            <a:r>
              <a:rPr lang="ru-RU" dirty="0" smtClean="0"/>
              <a:t>«Утреннего сбора»</a:t>
            </a:r>
            <a:endParaRPr lang="ru-RU" dirty="0"/>
          </a:p>
        </p:txBody>
      </p:sp>
      <p:sp>
        <p:nvSpPr>
          <p:cNvPr id="3" name="Содержимое 2"/>
          <p:cNvSpPr>
            <a:spLocks noGrp="1"/>
          </p:cNvSpPr>
          <p:nvPr>
            <p:ph idx="1"/>
          </p:nvPr>
        </p:nvSpPr>
        <p:spPr>
          <a:xfrm>
            <a:off x="1403648" y="2132856"/>
            <a:ext cx="7283152" cy="3993307"/>
          </a:xfrm>
        </p:spPr>
        <p:txBody>
          <a:bodyPr>
            <a:normAutofit/>
          </a:bodyPr>
          <a:lstStyle/>
          <a:p>
            <a:r>
              <a:rPr lang="ru-RU" sz="2800" dirty="0" smtClean="0"/>
              <a:t>Ритуал приветствия</a:t>
            </a:r>
          </a:p>
          <a:p>
            <a:r>
              <a:rPr lang="ru-RU" sz="2800" dirty="0" smtClean="0"/>
              <a:t>Игра-разминка</a:t>
            </a:r>
          </a:p>
          <a:p>
            <a:r>
              <a:rPr lang="ru-RU" sz="2800" dirty="0" smtClean="0"/>
              <a:t>Основное содержание</a:t>
            </a:r>
          </a:p>
          <a:p>
            <a:r>
              <a:rPr lang="ru-RU" sz="2800" dirty="0" smtClean="0"/>
              <a:t>Рефлексия сбора</a:t>
            </a:r>
          </a:p>
          <a:p>
            <a:r>
              <a:rPr lang="ru-RU" sz="2800" dirty="0" smtClean="0"/>
              <a:t>Ритуал окончания сбора</a:t>
            </a:r>
            <a:endParaRPr lang="ru-RU"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2800" dirty="0" smtClean="0"/>
              <a:t>Ритуал приветствия позволяет сплачивать детей,</a:t>
            </a:r>
            <a:br>
              <a:rPr lang="ru-RU" sz="2800" dirty="0" smtClean="0"/>
            </a:br>
            <a:r>
              <a:rPr lang="ru-RU" sz="2800" dirty="0" smtClean="0"/>
              <a:t>создавать атмосферу группового доверия .</a:t>
            </a:r>
            <a:endParaRPr lang="ru-RU" sz="2800" dirty="0"/>
          </a:p>
        </p:txBody>
      </p:sp>
      <p:sp>
        <p:nvSpPr>
          <p:cNvPr id="5" name="Содержимое 4"/>
          <p:cNvSpPr>
            <a:spLocks noGrp="1"/>
          </p:cNvSpPr>
          <p:nvPr>
            <p:ph idx="1"/>
          </p:nvPr>
        </p:nvSpPr>
        <p:spPr/>
        <p:txBody>
          <a:bodyPr/>
          <a:lstStyle/>
          <a:p>
            <a:r>
              <a:rPr lang="ru-RU" dirty="0" smtClean="0"/>
              <a:t>Доброе утро, Саша я рада тебя видеть</a:t>
            </a:r>
            <a:endParaRPr lang="ru-RU" dirty="0"/>
          </a:p>
        </p:txBody>
      </p:sp>
      <p:pic>
        <p:nvPicPr>
          <p:cNvPr id="6" name="Содержимое 3" descr="DSC04209.JPG"/>
          <p:cNvPicPr>
            <a:picLocks noChangeAspect="1"/>
          </p:cNvPicPr>
          <p:nvPr/>
        </p:nvPicPr>
        <p:blipFill>
          <a:blip r:embed="rId3" cstate="print"/>
          <a:stretch>
            <a:fillRect/>
          </a:stretch>
        </p:blipFill>
        <p:spPr>
          <a:xfrm>
            <a:off x="1907704" y="2132856"/>
            <a:ext cx="5393573" cy="40451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153</TotalTime>
  <Words>425</Words>
  <Application>Microsoft Office PowerPoint</Application>
  <PresentationFormat>Экран (4:3)</PresentationFormat>
  <Paragraphs>58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ФГОС</vt:lpstr>
      <vt:lpstr>Характеристика воспитанников</vt:lpstr>
      <vt:lpstr>Проблемное поле</vt:lpstr>
      <vt:lpstr>«Утренний сбор»</vt:lpstr>
      <vt:lpstr>Цель и задачи утреннего сбора</vt:lpstr>
      <vt:lpstr>Основные методы и методики</vt:lpstr>
      <vt:lpstr>Структура  «Утреннего сбора»</vt:lpstr>
      <vt:lpstr>Ритуал приветствия позволяет сплачивать детей, создавать атмосферу группового доверия .</vt:lpstr>
      <vt:lpstr>Игра-разминка (психогимнастика М. Чистяковой</vt:lpstr>
      <vt:lpstr>Основное содержание</vt:lpstr>
      <vt:lpstr>Правила поведения в группе</vt:lpstr>
      <vt:lpstr>Упражнения: «Чем мы отличаемся друг от друга», «Чем мы похожи», «Ласковое имя»</vt:lpstr>
      <vt:lpstr>Мозговой штурм  «Почему нельзя обзывать людей?»</vt:lpstr>
      <vt:lpstr>Игры: «Заяц-Хваста», «Карлики-великаны»,  «Хитрая лиса», «Несмеянцы» и «Клоуны»</vt:lpstr>
      <vt:lpstr>Упражнение  «Фигура грусти, радости, злости -  замри!»</vt:lpstr>
      <vt:lpstr>Беседы и дискуссии: «Как справиться с грустью, злостью, тревогой, завистью?», «Как развеселить самого себя?», «Что можно сделать, чтобы победить страх?»</vt:lpstr>
      <vt:lpstr>Игры: «Магазин», «Попроси», «Поблагодари»,  «Сделай комплимент» </vt:lpstr>
      <vt:lpstr>Рефлексия сбора ( беседы )</vt:lpstr>
      <vt:lpstr>Ритуал окончания сбора</vt:lpstr>
      <vt:lpstr>Результативность</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надежда</cp:lastModifiedBy>
  <cp:revision>21</cp:revision>
  <dcterms:created xsi:type="dcterms:W3CDTF">2016-04-09T12:51:52Z</dcterms:created>
  <dcterms:modified xsi:type="dcterms:W3CDTF">2016-04-16T16:55:48Z</dcterms:modified>
</cp:coreProperties>
</file>